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59" autoAdjust="0"/>
    <p:restoredTop sz="93992" autoAdjust="0"/>
  </p:normalViewPr>
  <p:slideViewPr>
    <p:cSldViewPr snapToGrid="0">
      <p:cViewPr varScale="1">
        <p:scale>
          <a:sx n="74" d="100"/>
          <a:sy n="74" d="100"/>
        </p:scale>
        <p:origin x="2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xmlns="" id="{DDE83674-36F1-484D-AF19-16A5D61197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6742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7E9B8A4-3450-41F0-8C78-AABFA3337A9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EDE2E2E0-09D4-4259-A5AD-66DA31325E5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76E2F40F-7990-4FE4-AC5B-229241C5FDF6}"/>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5" name="页脚占位符 4">
            <a:extLst>
              <a:ext uri="{FF2B5EF4-FFF2-40B4-BE49-F238E27FC236}">
                <a16:creationId xmlns:a16="http://schemas.microsoft.com/office/drawing/2014/main" xmlns="" id="{C1AD0BA1-E4DE-4A25-919F-7C751B45EB6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4EA7CE01-F01F-4158-94FC-DBF064AE4D21}"/>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328959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5743CB34-7322-4EDC-AAD1-91CFCE26071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5B09DB69-2461-4F2D-8302-D2BF140DB5CD}"/>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F3E35789-5C2F-4FBF-B0C6-C8B029250AFA}"/>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5" name="页脚占位符 4">
            <a:extLst>
              <a:ext uri="{FF2B5EF4-FFF2-40B4-BE49-F238E27FC236}">
                <a16:creationId xmlns:a16="http://schemas.microsoft.com/office/drawing/2014/main" xmlns="" id="{724A308A-ADAF-4E72-A4F7-F7BCAD17E63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31B67B84-53E4-4AC1-BEAF-79EF5295786C}"/>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246579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1EF2E28-C374-4E3F-89A4-D7E32B40A72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7A956BEF-9213-42F6-B9AC-50C01B4F1CD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DC0E32D4-89FB-48E5-A2E3-1F02E6F4E631}"/>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5" name="页脚占位符 4">
            <a:extLst>
              <a:ext uri="{FF2B5EF4-FFF2-40B4-BE49-F238E27FC236}">
                <a16:creationId xmlns:a16="http://schemas.microsoft.com/office/drawing/2014/main" xmlns="" id="{4B4053EF-5CF7-45D3-8B65-72B33E6161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473F21D6-D422-44E1-A7C0-C3B6EB378B78}"/>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46424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79DDF0B-0989-422D-9EF9-74AD143D33C4}"/>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19908D82-0997-42C2-9DA3-987E1745A5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DA061491-C8A3-4D8B-A9BE-6079B4B5F151}"/>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5" name="页脚占位符 4">
            <a:extLst>
              <a:ext uri="{FF2B5EF4-FFF2-40B4-BE49-F238E27FC236}">
                <a16:creationId xmlns:a16="http://schemas.microsoft.com/office/drawing/2014/main" xmlns="" id="{785D6552-BBEC-481D-9B2A-096FEF52F34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9889C867-3FA0-4439-8A15-11C9DEEDFA2C}"/>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1136742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922B021-57DF-41D8-896E-A4409E0AADF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74E5D715-4ACC-4390-BA49-03884064360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2DED7CD2-202F-472A-95A0-B84699ACBEF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2682734D-3A16-45BB-84F3-2AAEB6111400}"/>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6" name="页脚占位符 5">
            <a:extLst>
              <a:ext uri="{FF2B5EF4-FFF2-40B4-BE49-F238E27FC236}">
                <a16:creationId xmlns:a16="http://schemas.microsoft.com/office/drawing/2014/main" xmlns="" id="{B18D3B43-B920-418A-BB11-D1F884B5BB8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E8BE8E29-7450-46B6-9D93-8AA77361D36B}"/>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64714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ECD30B7-189A-4CBA-AEDA-8C438127C25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1899ADE9-607D-4B96-AFA0-2B2B00DAE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3A19372D-1BB6-495E-A713-25FA7603D87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EBBF05DB-2DE9-4F94-B9B8-106315AB50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74F18646-9489-4031-BA8B-878DBAC0C9C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24691BD1-C571-42DC-A17A-3E31BEF09BAA}"/>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8" name="页脚占位符 7">
            <a:extLst>
              <a:ext uri="{FF2B5EF4-FFF2-40B4-BE49-F238E27FC236}">
                <a16:creationId xmlns:a16="http://schemas.microsoft.com/office/drawing/2014/main" xmlns="" id="{DA1BAAA6-9C42-43A0-9355-D7097B51E87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30CC8772-2675-4483-BC0F-000BD75AA0B1}"/>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11700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A43DCB5-8CD9-46BB-A028-2AA2054034F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40938DEA-3D82-4EDB-96A2-FC86DBE23478}"/>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4" name="页脚占位符 3">
            <a:extLst>
              <a:ext uri="{FF2B5EF4-FFF2-40B4-BE49-F238E27FC236}">
                <a16:creationId xmlns:a16="http://schemas.microsoft.com/office/drawing/2014/main" xmlns="" id="{B784CCD8-FF28-4AD2-893D-0F6583736FF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EF4431C0-1F5E-468E-9022-216549220696}"/>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64219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52A0559D-BC08-4E54-975D-E1D2D9F57A75}"/>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3" name="页脚占位符 2">
            <a:extLst>
              <a:ext uri="{FF2B5EF4-FFF2-40B4-BE49-F238E27FC236}">
                <a16:creationId xmlns:a16="http://schemas.microsoft.com/office/drawing/2014/main" xmlns="" id="{B9587023-3502-4502-999A-4D67DC7D628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3BC398B5-8F1E-4113-806A-E81D7B7F01B0}"/>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415076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D01D97E-DA6A-4177-9431-2F51D30361A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20CA91D6-479F-44EB-BAB7-EEC3AB27E1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7A13D1AF-C68B-4D52-A85F-13109E184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97964F1D-AC9A-4918-8E33-809C96FDE8E3}"/>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6" name="页脚占位符 5">
            <a:extLst>
              <a:ext uri="{FF2B5EF4-FFF2-40B4-BE49-F238E27FC236}">
                <a16:creationId xmlns:a16="http://schemas.microsoft.com/office/drawing/2014/main" xmlns="" id="{FE7F38F3-C3A5-48CF-9B9E-F3469B19DFF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C4149F7-A5F9-463D-96EA-04C793DE2F6E}"/>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39003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F0969FB-9610-4AC5-9C7E-513A5E58802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9CE8A541-0E4D-432A-A88F-C75FC05F14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2C2B4D99-6D7F-47F1-93F9-05F05547E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EA7DCA97-21DE-4CC1-A70C-E8AB3DF3A4C6}"/>
              </a:ext>
            </a:extLst>
          </p:cNvPr>
          <p:cNvSpPr>
            <a:spLocks noGrp="1"/>
          </p:cNvSpPr>
          <p:nvPr>
            <p:ph type="dt" sz="half" idx="10"/>
          </p:nvPr>
        </p:nvSpPr>
        <p:spPr/>
        <p:txBody>
          <a:bodyPr/>
          <a:lstStyle/>
          <a:p>
            <a:fld id="{2855FCF2-F1DB-4D24-A09B-7D9578213019}" type="datetimeFigureOut">
              <a:rPr lang="zh-CN" altLang="en-US" smtClean="0"/>
              <a:t>2019/6/3</a:t>
            </a:fld>
            <a:endParaRPr lang="zh-CN" altLang="en-US"/>
          </a:p>
        </p:txBody>
      </p:sp>
      <p:sp>
        <p:nvSpPr>
          <p:cNvPr id="6" name="页脚占位符 5">
            <a:extLst>
              <a:ext uri="{FF2B5EF4-FFF2-40B4-BE49-F238E27FC236}">
                <a16:creationId xmlns:a16="http://schemas.microsoft.com/office/drawing/2014/main" xmlns="" id="{DB2B607C-FD0C-43F9-9A84-5C7F2AA5F45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6EAE6920-3E43-44A6-986B-7E818C9B5124}"/>
              </a:ext>
            </a:extLst>
          </p:cNvPr>
          <p:cNvSpPr>
            <a:spLocks noGrp="1"/>
          </p:cNvSpPr>
          <p:nvPr>
            <p:ph type="sldNum" sz="quarter" idx="12"/>
          </p:nvPr>
        </p:nvSpPr>
        <p:spPr/>
        <p:txBody>
          <a:body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99063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3369BA68-3622-47C9-AA67-C2DEAA366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63013939-B325-4F39-A1D4-B9F75810F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DE2222A-BB45-44B2-BAA6-3C1E3D210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5FCF2-F1DB-4D24-A09B-7D9578213019}" type="datetimeFigureOut">
              <a:rPr lang="zh-CN" altLang="en-US" smtClean="0"/>
              <a:t>2019/6/3</a:t>
            </a:fld>
            <a:endParaRPr lang="zh-CN" altLang="en-US"/>
          </a:p>
        </p:txBody>
      </p:sp>
      <p:sp>
        <p:nvSpPr>
          <p:cNvPr id="5" name="页脚占位符 4">
            <a:extLst>
              <a:ext uri="{FF2B5EF4-FFF2-40B4-BE49-F238E27FC236}">
                <a16:creationId xmlns:a16="http://schemas.microsoft.com/office/drawing/2014/main" xmlns="" id="{077D16B7-3FBB-4268-85FD-DF6033A81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978226FA-2D92-41C0-B6A6-DB65EF0704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D57EC-2F9A-4ED1-94ED-2FF2F9CE4B51}" type="slidenum">
              <a:rPr lang="zh-CN" altLang="en-US" smtClean="0"/>
              <a:t>‹#›</a:t>
            </a:fld>
            <a:endParaRPr lang="zh-CN" altLang="en-US"/>
          </a:p>
        </p:txBody>
      </p:sp>
    </p:spTree>
    <p:extLst>
      <p:ext uri="{BB962C8B-B14F-4D97-AF65-F5344CB8AC3E}">
        <p14:creationId xmlns:p14="http://schemas.microsoft.com/office/powerpoint/2010/main" val="387512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文本框 25">
            <a:extLst>
              <a:ext uri="{FF2B5EF4-FFF2-40B4-BE49-F238E27FC236}">
                <a16:creationId xmlns:a16="http://schemas.microsoft.com/office/drawing/2014/main" xmlns="" id="{166811BF-84F9-41AD-ABEF-F20ED5900D94}"/>
              </a:ext>
            </a:extLst>
          </p:cNvPr>
          <p:cNvSpPr txBox="1"/>
          <p:nvPr/>
        </p:nvSpPr>
        <p:spPr>
          <a:xfrm>
            <a:off x="185728" y="190095"/>
            <a:ext cx="11876315" cy="861774"/>
          </a:xfrm>
          <a:prstGeom prst="rect">
            <a:avLst/>
          </a:prstGeom>
          <a:noFill/>
        </p:spPr>
        <p:txBody>
          <a:bodyPr wrap="square" rtlCol="0">
            <a:spAutoFit/>
          </a:bodyPr>
          <a:lstStyle/>
          <a:p>
            <a:r>
              <a:rPr lang="zh-CN" altLang="en-US" sz="2500" dirty="0">
                <a:solidFill>
                  <a:srgbClr val="002060"/>
                </a:solidFill>
                <a:latin typeface="方正正纤黑简体" panose="02000000000000000000" pitchFamily="2" charset="-122"/>
                <a:ea typeface="方正正纤黑简体" panose="02000000000000000000" pitchFamily="2" charset="-122"/>
              </a:rPr>
              <a:t>　　学校图书室有历史、文艺、科普三种图书。每名学生从中任意借两本，那么至少要派几名学生才能保证一定有两名学生所借的图书是相同的（种类和本数相同）？</a:t>
            </a:r>
          </a:p>
        </p:txBody>
      </p:sp>
      <p:sp>
        <p:nvSpPr>
          <p:cNvPr id="37" name="文本框 36">
            <a:extLst>
              <a:ext uri="{FF2B5EF4-FFF2-40B4-BE49-F238E27FC236}">
                <a16:creationId xmlns:a16="http://schemas.microsoft.com/office/drawing/2014/main" xmlns="" id="{D1D8FFB8-92F6-4BF4-895B-5BFEA3AF7BD6}"/>
              </a:ext>
            </a:extLst>
          </p:cNvPr>
          <p:cNvSpPr txBox="1"/>
          <p:nvPr/>
        </p:nvSpPr>
        <p:spPr>
          <a:xfrm>
            <a:off x="681471" y="3467069"/>
            <a:ext cx="841510" cy="477054"/>
          </a:xfrm>
          <a:prstGeom prst="rect">
            <a:avLst/>
          </a:prstGeom>
          <a:noFill/>
        </p:spPr>
        <p:txBody>
          <a:bodyPr wrap="square" rtlCol="0">
            <a:spAutoFit/>
          </a:bodyPr>
          <a:lstStyle/>
          <a:p>
            <a:r>
              <a:rPr lang="zh-CN" altLang="en-US" sz="2500" dirty="0">
                <a:solidFill>
                  <a:srgbClr val="7030A0"/>
                </a:solidFill>
                <a:latin typeface="方正正纤黑简体" panose="02000000000000000000" pitchFamily="2" charset="-122"/>
                <a:ea typeface="方正正纤黑简体" panose="02000000000000000000" pitchFamily="2" charset="-122"/>
              </a:rPr>
              <a:t>解： </a:t>
            </a:r>
          </a:p>
        </p:txBody>
      </p:sp>
      <p:sp>
        <p:nvSpPr>
          <p:cNvPr id="8" name="文本框 7">
            <a:extLst>
              <a:ext uri="{FF2B5EF4-FFF2-40B4-BE49-F238E27FC236}">
                <a16:creationId xmlns:a16="http://schemas.microsoft.com/office/drawing/2014/main" xmlns="" id="{D1D8FFB8-92F6-4BF4-895B-5BFEA3AF7BD6}"/>
              </a:ext>
            </a:extLst>
          </p:cNvPr>
          <p:cNvSpPr txBox="1"/>
          <p:nvPr/>
        </p:nvSpPr>
        <p:spPr>
          <a:xfrm>
            <a:off x="944739" y="1234638"/>
            <a:ext cx="7049334" cy="477054"/>
          </a:xfrm>
          <a:prstGeom prst="rect">
            <a:avLst/>
          </a:prstGeom>
          <a:noFill/>
        </p:spPr>
        <p:txBody>
          <a:bodyPr wrap="square" rtlCol="0">
            <a:spAutoFit/>
          </a:bodyPr>
          <a:lstStyle/>
          <a:p>
            <a:r>
              <a:rPr lang="zh-CN" altLang="en-US" sz="2500" dirty="0">
                <a:solidFill>
                  <a:srgbClr val="7030A0"/>
                </a:solidFill>
                <a:latin typeface="方正正纤黑简体" panose="02000000000000000000" pitchFamily="2" charset="-122"/>
                <a:ea typeface="方正正纤黑简体" panose="02000000000000000000" pitchFamily="2" charset="-122"/>
              </a:rPr>
              <a:t>分析：先算出借两本书，有多少种不同的组合。</a:t>
            </a:r>
          </a:p>
        </p:txBody>
      </p:sp>
      <p:sp>
        <p:nvSpPr>
          <p:cNvPr id="12" name="文本框 11">
            <a:extLst>
              <a:ext uri="{FF2B5EF4-FFF2-40B4-BE49-F238E27FC236}">
                <a16:creationId xmlns:a16="http://schemas.microsoft.com/office/drawing/2014/main" xmlns="" id="{D1D8FFB8-92F6-4BF4-895B-5BFEA3AF7BD6}"/>
              </a:ext>
            </a:extLst>
          </p:cNvPr>
          <p:cNvSpPr txBox="1"/>
          <p:nvPr/>
        </p:nvSpPr>
        <p:spPr>
          <a:xfrm>
            <a:off x="1232033" y="3467069"/>
            <a:ext cx="5020662" cy="477054"/>
          </a:xfrm>
          <a:prstGeom prst="rect">
            <a:avLst/>
          </a:prstGeom>
          <a:noFill/>
        </p:spPr>
        <p:txBody>
          <a:bodyPr wrap="square" rtlCol="0">
            <a:spAutoFit/>
          </a:bodyPr>
          <a:lstStyle/>
          <a:p>
            <a:r>
              <a:rPr lang="zh-CN" altLang="en-US" sz="2500" dirty="0">
                <a:solidFill>
                  <a:srgbClr val="7030A0"/>
                </a:solidFill>
                <a:latin typeface="方正正纤黑简体" panose="02000000000000000000" pitchFamily="2" charset="-122"/>
                <a:ea typeface="方正正纤黑简体" panose="02000000000000000000" pitchFamily="2" charset="-122"/>
              </a:rPr>
              <a:t>可能出现的不同借法有如下几种：</a:t>
            </a:r>
          </a:p>
        </p:txBody>
      </p:sp>
      <p:sp>
        <p:nvSpPr>
          <p:cNvPr id="2" name="左大括号 1"/>
          <p:cNvSpPr/>
          <p:nvPr/>
        </p:nvSpPr>
        <p:spPr>
          <a:xfrm>
            <a:off x="5973295" y="2371516"/>
            <a:ext cx="437882" cy="26681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aphicFrame>
        <p:nvGraphicFramePr>
          <p:cNvPr id="16" name="对象 15"/>
          <p:cNvGraphicFramePr>
            <a:graphicFrameLocks noChangeAspect="1"/>
          </p:cNvGraphicFramePr>
          <p:nvPr>
            <p:extLst>
              <p:ext uri="{D42A27DB-BD31-4B8C-83A1-F6EECF244321}">
                <p14:modId xmlns:p14="http://schemas.microsoft.com/office/powerpoint/2010/main" val="3658438645"/>
              </p:ext>
            </p:extLst>
          </p:nvPr>
        </p:nvGraphicFramePr>
        <p:xfrm>
          <a:off x="6616189" y="2062475"/>
          <a:ext cx="2210372" cy="405620"/>
        </p:xfrm>
        <a:graphic>
          <a:graphicData uri="http://schemas.openxmlformats.org/presentationml/2006/ole">
            <mc:AlternateContent xmlns:mc="http://schemas.openxmlformats.org/markup-compatibility/2006">
              <mc:Choice xmlns:v="urn:schemas-microsoft-com:vml" Requires="v">
                <p:oleObj spid="_x0000_s1067" name="Equation" r:id="rId3" imgW="1104840" imgH="203040" progId="Equation.DSMT4">
                  <p:embed/>
                </p:oleObj>
              </mc:Choice>
              <mc:Fallback>
                <p:oleObj name="Equation" r:id="rId3" imgW="1104840" imgH="203040" progId="Equation.DSMT4">
                  <p:embed/>
                  <p:pic>
                    <p:nvPicPr>
                      <p:cNvPr id="0" name=""/>
                      <p:cNvPicPr/>
                      <p:nvPr/>
                    </p:nvPicPr>
                    <p:blipFill>
                      <a:blip r:embed="rId4"/>
                      <a:stretch>
                        <a:fillRect/>
                      </a:stretch>
                    </p:blipFill>
                    <p:spPr>
                      <a:xfrm>
                        <a:off x="6616189" y="2062475"/>
                        <a:ext cx="2210372" cy="405620"/>
                      </a:xfrm>
                      <a:prstGeom prst="rect">
                        <a:avLst/>
                      </a:prstGeom>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761954356"/>
              </p:ext>
            </p:extLst>
          </p:nvPr>
        </p:nvGraphicFramePr>
        <p:xfrm>
          <a:off x="6616188" y="2619570"/>
          <a:ext cx="2210373" cy="385755"/>
        </p:xfrm>
        <a:graphic>
          <a:graphicData uri="http://schemas.openxmlformats.org/presentationml/2006/ole">
            <mc:AlternateContent xmlns:mc="http://schemas.openxmlformats.org/markup-compatibility/2006">
              <mc:Choice xmlns:v="urn:schemas-microsoft-com:vml" Requires="v">
                <p:oleObj spid="_x0000_s1068" name="Equation" r:id="rId5" imgW="1104840" imgH="203040" progId="Equation.DSMT4">
                  <p:embed/>
                </p:oleObj>
              </mc:Choice>
              <mc:Fallback>
                <p:oleObj name="Equation" r:id="rId5" imgW="1104840" imgH="203040" progId="Equation.DSMT4">
                  <p:embed/>
                  <p:pic>
                    <p:nvPicPr>
                      <p:cNvPr id="0" name=""/>
                      <p:cNvPicPr/>
                      <p:nvPr/>
                    </p:nvPicPr>
                    <p:blipFill>
                      <a:blip r:embed="rId6"/>
                      <a:stretch>
                        <a:fillRect/>
                      </a:stretch>
                    </p:blipFill>
                    <p:spPr>
                      <a:xfrm>
                        <a:off x="6616188" y="2619570"/>
                        <a:ext cx="2210373" cy="385755"/>
                      </a:xfrm>
                      <a:prstGeom prst="rect">
                        <a:avLst/>
                      </a:prstGeom>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894057564"/>
              </p:ext>
            </p:extLst>
          </p:nvPr>
        </p:nvGraphicFramePr>
        <p:xfrm>
          <a:off x="6616188" y="3196433"/>
          <a:ext cx="2194166" cy="402646"/>
        </p:xfrm>
        <a:graphic>
          <a:graphicData uri="http://schemas.openxmlformats.org/presentationml/2006/ole">
            <mc:AlternateContent xmlns:mc="http://schemas.openxmlformats.org/markup-compatibility/2006">
              <mc:Choice xmlns:v="urn:schemas-microsoft-com:vml" Requires="v">
                <p:oleObj spid="_x0000_s1069" name="Equation" r:id="rId7" imgW="1104840" imgH="203040" progId="Equation.DSMT4">
                  <p:embed/>
                </p:oleObj>
              </mc:Choice>
              <mc:Fallback>
                <p:oleObj name="Equation" r:id="rId7" imgW="1104840" imgH="203040" progId="Equation.DSMT4">
                  <p:embed/>
                  <p:pic>
                    <p:nvPicPr>
                      <p:cNvPr id="0" name=""/>
                      <p:cNvPicPr/>
                      <p:nvPr/>
                    </p:nvPicPr>
                    <p:blipFill>
                      <a:blip r:embed="rId8"/>
                      <a:stretch>
                        <a:fillRect/>
                      </a:stretch>
                    </p:blipFill>
                    <p:spPr>
                      <a:xfrm>
                        <a:off x="6616188" y="3196433"/>
                        <a:ext cx="2194166" cy="402646"/>
                      </a:xfrm>
                      <a:prstGeom prst="rect">
                        <a:avLst/>
                      </a:prstGeom>
                    </p:spPr>
                  </p:pic>
                </p:oleObj>
              </mc:Fallback>
            </mc:AlternateContent>
          </a:graphicData>
        </a:graphic>
      </p:graphicFrame>
      <p:sp>
        <p:nvSpPr>
          <p:cNvPr id="20" name="文本框 19">
            <a:extLst>
              <a:ext uri="{FF2B5EF4-FFF2-40B4-BE49-F238E27FC236}">
                <a16:creationId xmlns:a16="http://schemas.microsoft.com/office/drawing/2014/main" xmlns="" id="{D1D8FFB8-92F6-4BF4-895B-5BFEA3AF7BD6}"/>
              </a:ext>
            </a:extLst>
          </p:cNvPr>
          <p:cNvSpPr txBox="1"/>
          <p:nvPr/>
        </p:nvSpPr>
        <p:spPr>
          <a:xfrm>
            <a:off x="9255122" y="3282419"/>
            <a:ext cx="2657478" cy="477054"/>
          </a:xfrm>
          <a:prstGeom prst="rect">
            <a:avLst/>
          </a:prstGeom>
          <a:noFill/>
        </p:spPr>
        <p:txBody>
          <a:bodyPr wrap="square" rtlCol="0">
            <a:spAutoFit/>
          </a:bodyPr>
          <a:lstStyle/>
          <a:p>
            <a:r>
              <a:rPr lang="zh-CN" altLang="en-US" sz="2500" dirty="0">
                <a:solidFill>
                  <a:srgbClr val="7030A0"/>
                </a:solidFill>
                <a:latin typeface="方正正纤黑简体" panose="02000000000000000000" pitchFamily="2" charset="-122"/>
                <a:ea typeface="方正正纤黑简体" panose="02000000000000000000" pitchFamily="2" charset="-122"/>
              </a:rPr>
              <a:t>有</a:t>
            </a:r>
            <a:r>
              <a:rPr lang="en-US" altLang="zh-CN" sz="2500" dirty="0">
                <a:solidFill>
                  <a:srgbClr val="7030A0"/>
                </a:solidFill>
                <a:latin typeface="方正正纤黑简体" panose="02000000000000000000" pitchFamily="2" charset="-122"/>
                <a:ea typeface="方正正纤黑简体" panose="02000000000000000000" pitchFamily="2" charset="-122"/>
              </a:rPr>
              <a:t>6</a:t>
            </a:r>
            <a:r>
              <a:rPr lang="zh-CN" altLang="en-US" sz="2500" dirty="0">
                <a:solidFill>
                  <a:srgbClr val="7030A0"/>
                </a:solidFill>
                <a:latin typeface="方正正纤黑简体" panose="02000000000000000000" pitchFamily="2" charset="-122"/>
                <a:ea typeface="方正正纤黑简体" panose="02000000000000000000" pitchFamily="2" charset="-122"/>
              </a:rPr>
              <a:t>种不同的借法</a:t>
            </a:r>
          </a:p>
        </p:txBody>
      </p:sp>
      <p:sp>
        <p:nvSpPr>
          <p:cNvPr id="21" name="文本框 20">
            <a:extLst>
              <a:ext uri="{FF2B5EF4-FFF2-40B4-BE49-F238E27FC236}">
                <a16:creationId xmlns:a16="http://schemas.microsoft.com/office/drawing/2014/main" xmlns="" id="{D1D8FFB8-92F6-4BF4-895B-5BFEA3AF7BD6}"/>
              </a:ext>
            </a:extLst>
          </p:cNvPr>
          <p:cNvSpPr txBox="1"/>
          <p:nvPr/>
        </p:nvSpPr>
        <p:spPr>
          <a:xfrm>
            <a:off x="1152791" y="5997186"/>
            <a:ext cx="5179145" cy="477054"/>
          </a:xfrm>
          <a:prstGeom prst="rect">
            <a:avLst/>
          </a:prstGeom>
          <a:noFill/>
        </p:spPr>
        <p:txBody>
          <a:bodyPr wrap="square" rtlCol="0">
            <a:spAutoFit/>
          </a:bodyPr>
          <a:lstStyle/>
          <a:p>
            <a:r>
              <a:rPr lang="zh-CN" altLang="en-US" sz="2500" dirty="0">
                <a:solidFill>
                  <a:srgbClr val="002060"/>
                </a:solidFill>
                <a:latin typeface="方正正纤黑简体" panose="02000000000000000000" pitchFamily="2" charset="-122"/>
                <a:ea typeface="方正正纤黑简体" panose="02000000000000000000" pitchFamily="2" charset="-122"/>
              </a:rPr>
              <a:t>答：派</a:t>
            </a:r>
            <a:r>
              <a:rPr lang="en-US" altLang="zh-CN" sz="2500" dirty="0">
                <a:solidFill>
                  <a:srgbClr val="002060"/>
                </a:solidFill>
                <a:latin typeface="方正正纤黑简体" panose="02000000000000000000" pitchFamily="2" charset="-122"/>
                <a:ea typeface="方正正纤黑简体" panose="02000000000000000000" pitchFamily="2" charset="-122"/>
              </a:rPr>
              <a:t>7</a:t>
            </a:r>
            <a:r>
              <a:rPr lang="zh-CN" altLang="en-US" sz="2500" dirty="0">
                <a:solidFill>
                  <a:srgbClr val="002060"/>
                </a:solidFill>
                <a:latin typeface="方正正纤黑简体" panose="02000000000000000000" pitchFamily="2" charset="-122"/>
                <a:ea typeface="方正正纤黑简体" panose="02000000000000000000" pitchFamily="2" charset="-122"/>
              </a:rPr>
              <a:t>名同学就能买到相同的书。</a:t>
            </a:r>
          </a:p>
        </p:txBody>
      </p:sp>
      <p:graphicFrame>
        <p:nvGraphicFramePr>
          <p:cNvPr id="22" name="对象 21">
            <a:extLst>
              <a:ext uri="{FF2B5EF4-FFF2-40B4-BE49-F238E27FC236}">
                <a16:creationId xmlns:a16="http://schemas.microsoft.com/office/drawing/2014/main" xmlns="" id="{E0D423AC-CEC8-4C09-81FC-357D01159E92}"/>
              </a:ext>
            </a:extLst>
          </p:cNvPr>
          <p:cNvGraphicFramePr>
            <a:graphicFrameLocks noChangeAspect="1"/>
          </p:cNvGraphicFramePr>
          <p:nvPr>
            <p:extLst>
              <p:ext uri="{D42A27DB-BD31-4B8C-83A1-F6EECF244321}">
                <p14:modId xmlns:p14="http://schemas.microsoft.com/office/powerpoint/2010/main" val="818372060"/>
              </p:ext>
            </p:extLst>
          </p:nvPr>
        </p:nvGraphicFramePr>
        <p:xfrm>
          <a:off x="6616188" y="3782735"/>
          <a:ext cx="2194166" cy="402646"/>
        </p:xfrm>
        <a:graphic>
          <a:graphicData uri="http://schemas.openxmlformats.org/presentationml/2006/ole">
            <mc:AlternateContent xmlns:mc="http://schemas.openxmlformats.org/markup-compatibility/2006">
              <mc:Choice xmlns:v="urn:schemas-microsoft-com:vml" Requires="v">
                <p:oleObj spid="_x0000_s1070" name="Equation" r:id="rId9" imgW="1104840" imgH="203040" progId="Equation.DSMT4">
                  <p:embed/>
                </p:oleObj>
              </mc:Choice>
              <mc:Fallback>
                <p:oleObj name="Equation" r:id="rId9" imgW="1104840" imgH="203040" progId="Equation.DSMT4">
                  <p:embed/>
                  <p:pic>
                    <p:nvPicPr>
                      <p:cNvPr id="18" name="对象 17"/>
                      <p:cNvPicPr/>
                      <p:nvPr/>
                    </p:nvPicPr>
                    <p:blipFill>
                      <a:blip r:embed="rId10"/>
                      <a:stretch>
                        <a:fillRect/>
                      </a:stretch>
                    </p:blipFill>
                    <p:spPr>
                      <a:xfrm>
                        <a:off x="6616188" y="3782735"/>
                        <a:ext cx="2194166" cy="402646"/>
                      </a:xfrm>
                      <a:prstGeom prst="rect">
                        <a:avLst/>
                      </a:prstGeom>
                    </p:spPr>
                  </p:pic>
                </p:oleObj>
              </mc:Fallback>
            </mc:AlternateContent>
          </a:graphicData>
        </a:graphic>
      </p:graphicFrame>
      <p:graphicFrame>
        <p:nvGraphicFramePr>
          <p:cNvPr id="23" name="对象 22">
            <a:extLst>
              <a:ext uri="{FF2B5EF4-FFF2-40B4-BE49-F238E27FC236}">
                <a16:creationId xmlns:a16="http://schemas.microsoft.com/office/drawing/2014/main" xmlns="" id="{ED9F5898-5DE6-4F1C-B4BA-7A4E4F9D7BEA}"/>
              </a:ext>
            </a:extLst>
          </p:cNvPr>
          <p:cNvGraphicFramePr>
            <a:graphicFrameLocks noChangeAspect="1"/>
          </p:cNvGraphicFramePr>
          <p:nvPr>
            <p:extLst>
              <p:ext uri="{D42A27DB-BD31-4B8C-83A1-F6EECF244321}">
                <p14:modId xmlns:p14="http://schemas.microsoft.com/office/powerpoint/2010/main" val="128814191"/>
              </p:ext>
            </p:extLst>
          </p:nvPr>
        </p:nvGraphicFramePr>
        <p:xfrm>
          <a:off x="6616188" y="4361411"/>
          <a:ext cx="2194166" cy="402646"/>
        </p:xfrm>
        <a:graphic>
          <a:graphicData uri="http://schemas.openxmlformats.org/presentationml/2006/ole">
            <mc:AlternateContent xmlns:mc="http://schemas.openxmlformats.org/markup-compatibility/2006">
              <mc:Choice xmlns:v="urn:schemas-microsoft-com:vml" Requires="v">
                <p:oleObj spid="_x0000_s1071" name="Equation" r:id="rId11" imgW="1104840" imgH="203040" progId="Equation.DSMT4">
                  <p:embed/>
                </p:oleObj>
              </mc:Choice>
              <mc:Fallback>
                <p:oleObj name="Equation" r:id="rId11" imgW="1104840" imgH="203040" progId="Equation.DSMT4">
                  <p:embed/>
                  <p:pic>
                    <p:nvPicPr>
                      <p:cNvPr id="22" name="对象 21">
                        <a:extLst>
                          <a:ext uri="{FF2B5EF4-FFF2-40B4-BE49-F238E27FC236}">
                            <a16:creationId xmlns:a16="http://schemas.microsoft.com/office/drawing/2014/main" xmlns="" id="{E0D423AC-CEC8-4C09-81FC-357D01159E92}"/>
                          </a:ext>
                        </a:extLst>
                      </p:cNvPr>
                      <p:cNvPicPr/>
                      <p:nvPr/>
                    </p:nvPicPr>
                    <p:blipFill>
                      <a:blip r:embed="rId12"/>
                      <a:stretch>
                        <a:fillRect/>
                      </a:stretch>
                    </p:blipFill>
                    <p:spPr>
                      <a:xfrm>
                        <a:off x="6616188" y="4361411"/>
                        <a:ext cx="2194166" cy="402646"/>
                      </a:xfrm>
                      <a:prstGeom prst="rect">
                        <a:avLst/>
                      </a:prstGeom>
                    </p:spPr>
                  </p:pic>
                </p:oleObj>
              </mc:Fallback>
            </mc:AlternateContent>
          </a:graphicData>
        </a:graphic>
      </p:graphicFrame>
      <p:graphicFrame>
        <p:nvGraphicFramePr>
          <p:cNvPr id="24" name="对象 23">
            <a:extLst>
              <a:ext uri="{FF2B5EF4-FFF2-40B4-BE49-F238E27FC236}">
                <a16:creationId xmlns:a16="http://schemas.microsoft.com/office/drawing/2014/main" xmlns="" id="{67F13176-94C7-4E99-83FE-6A827A90802A}"/>
              </a:ext>
            </a:extLst>
          </p:cNvPr>
          <p:cNvGraphicFramePr>
            <a:graphicFrameLocks noChangeAspect="1"/>
          </p:cNvGraphicFramePr>
          <p:nvPr>
            <p:extLst>
              <p:ext uri="{D42A27DB-BD31-4B8C-83A1-F6EECF244321}">
                <p14:modId xmlns:p14="http://schemas.microsoft.com/office/powerpoint/2010/main" val="678858574"/>
              </p:ext>
            </p:extLst>
          </p:nvPr>
        </p:nvGraphicFramePr>
        <p:xfrm>
          <a:off x="6616188" y="4926232"/>
          <a:ext cx="2194166" cy="402646"/>
        </p:xfrm>
        <a:graphic>
          <a:graphicData uri="http://schemas.openxmlformats.org/presentationml/2006/ole">
            <mc:AlternateContent xmlns:mc="http://schemas.openxmlformats.org/markup-compatibility/2006">
              <mc:Choice xmlns:v="urn:schemas-microsoft-com:vml" Requires="v">
                <p:oleObj spid="_x0000_s1072" name="Equation" r:id="rId13" imgW="1104840" imgH="203040" progId="Equation.DSMT4">
                  <p:embed/>
                </p:oleObj>
              </mc:Choice>
              <mc:Fallback>
                <p:oleObj name="Equation" r:id="rId13" imgW="1104840" imgH="203040" progId="Equation.DSMT4">
                  <p:embed/>
                  <p:pic>
                    <p:nvPicPr>
                      <p:cNvPr id="23" name="对象 22">
                        <a:extLst>
                          <a:ext uri="{FF2B5EF4-FFF2-40B4-BE49-F238E27FC236}">
                            <a16:creationId xmlns:a16="http://schemas.microsoft.com/office/drawing/2014/main" xmlns="" id="{ED9F5898-5DE6-4F1C-B4BA-7A4E4F9D7BEA}"/>
                          </a:ext>
                        </a:extLst>
                      </p:cNvPr>
                      <p:cNvPicPr/>
                      <p:nvPr/>
                    </p:nvPicPr>
                    <p:blipFill>
                      <a:blip r:embed="rId14"/>
                      <a:stretch>
                        <a:fillRect/>
                      </a:stretch>
                    </p:blipFill>
                    <p:spPr>
                      <a:xfrm>
                        <a:off x="6616188" y="4926232"/>
                        <a:ext cx="2194166" cy="402646"/>
                      </a:xfrm>
                      <a:prstGeom prst="rect">
                        <a:avLst/>
                      </a:prstGeom>
                    </p:spPr>
                  </p:pic>
                </p:oleObj>
              </mc:Fallback>
            </mc:AlternateContent>
          </a:graphicData>
        </a:graphic>
      </p:graphicFrame>
    </p:spTree>
    <p:extLst>
      <p:ext uri="{BB962C8B-B14F-4D97-AF65-F5344CB8AC3E}">
        <p14:creationId xmlns:p14="http://schemas.microsoft.com/office/powerpoint/2010/main" val="364307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1000"/>
                                        <p:tgtEl>
                                          <p:spTgt spid="37"/>
                                        </p:tgtEl>
                                      </p:cBhvr>
                                    </p:animEffect>
                                    <p:anim calcmode="lin" valueType="num">
                                      <p:cBhvr>
                                        <p:cTn id="15" dur="1000" fill="hold"/>
                                        <p:tgtEl>
                                          <p:spTgt spid="37"/>
                                        </p:tgtEl>
                                        <p:attrNameLst>
                                          <p:attrName>ppt_x</p:attrName>
                                        </p:attrNameLst>
                                      </p:cBhvr>
                                      <p:tavLst>
                                        <p:tav tm="0">
                                          <p:val>
                                            <p:strVal val="#ppt_x"/>
                                          </p:val>
                                        </p:tav>
                                        <p:tav tm="100000">
                                          <p:val>
                                            <p:strVal val="#ppt_x"/>
                                          </p:val>
                                        </p:tav>
                                      </p:tavLst>
                                    </p:anim>
                                    <p:anim calcmode="lin" valueType="num">
                                      <p:cBhvr>
                                        <p:cTn id="16" dur="1000" fill="hold"/>
                                        <p:tgtEl>
                                          <p:spTgt spid="3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1000"/>
                                        <p:tgtEl>
                                          <p:spTgt spid="18"/>
                                        </p:tgtEl>
                                      </p:cBhvr>
                                    </p:animEffect>
                                    <p:anim calcmode="lin" valueType="num">
                                      <p:cBhvr>
                                        <p:cTn id="47" dur="1000" fill="hold"/>
                                        <p:tgtEl>
                                          <p:spTgt spid="18"/>
                                        </p:tgtEl>
                                        <p:attrNameLst>
                                          <p:attrName>ppt_x</p:attrName>
                                        </p:attrNameLst>
                                      </p:cBhvr>
                                      <p:tavLst>
                                        <p:tav tm="0">
                                          <p:val>
                                            <p:strVal val="#ppt_x"/>
                                          </p:val>
                                        </p:tav>
                                        <p:tav tm="100000">
                                          <p:val>
                                            <p:strVal val="#ppt_x"/>
                                          </p:val>
                                        </p:tav>
                                      </p:tavLst>
                                    </p:anim>
                                    <p:anim calcmode="lin" valueType="num">
                                      <p:cBhvr>
                                        <p:cTn id="4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000"/>
                                        <p:tgtEl>
                                          <p:spTgt spid="23"/>
                                        </p:tgtEl>
                                      </p:cBhvr>
                                    </p:animEffect>
                                    <p:anim calcmode="lin" valueType="num">
                                      <p:cBhvr>
                                        <p:cTn id="61" dur="1000" fill="hold"/>
                                        <p:tgtEl>
                                          <p:spTgt spid="23"/>
                                        </p:tgtEl>
                                        <p:attrNameLst>
                                          <p:attrName>ppt_x</p:attrName>
                                        </p:attrNameLst>
                                      </p:cBhvr>
                                      <p:tavLst>
                                        <p:tav tm="0">
                                          <p:val>
                                            <p:strVal val="#ppt_x"/>
                                          </p:val>
                                        </p:tav>
                                        <p:tav tm="100000">
                                          <p:val>
                                            <p:strVal val="#ppt_x"/>
                                          </p:val>
                                        </p:tav>
                                      </p:tavLst>
                                    </p:anim>
                                    <p:anim calcmode="lin" valueType="num">
                                      <p:cBhvr>
                                        <p:cTn id="6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1000"/>
                                        <p:tgtEl>
                                          <p:spTgt spid="20"/>
                                        </p:tgtEl>
                                      </p:cBhvr>
                                    </p:animEffect>
                                    <p:anim calcmode="lin" valueType="num">
                                      <p:cBhvr>
                                        <p:cTn id="75" dur="1000" fill="hold"/>
                                        <p:tgtEl>
                                          <p:spTgt spid="20"/>
                                        </p:tgtEl>
                                        <p:attrNameLst>
                                          <p:attrName>ppt_x</p:attrName>
                                        </p:attrNameLst>
                                      </p:cBhvr>
                                      <p:tavLst>
                                        <p:tav tm="0">
                                          <p:val>
                                            <p:strVal val="#ppt_x"/>
                                          </p:val>
                                        </p:tav>
                                        <p:tav tm="100000">
                                          <p:val>
                                            <p:strVal val="#ppt_x"/>
                                          </p:val>
                                        </p:tav>
                                      </p:tavLst>
                                    </p:anim>
                                    <p:anim calcmode="lin" valueType="num">
                                      <p:cBhvr>
                                        <p:cTn id="7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1000"/>
                                        <p:tgtEl>
                                          <p:spTgt spid="21"/>
                                        </p:tgtEl>
                                      </p:cBhvr>
                                    </p:animEffect>
                                    <p:anim calcmode="lin" valueType="num">
                                      <p:cBhvr>
                                        <p:cTn id="82" dur="1000" fill="hold"/>
                                        <p:tgtEl>
                                          <p:spTgt spid="21"/>
                                        </p:tgtEl>
                                        <p:attrNameLst>
                                          <p:attrName>ppt_x</p:attrName>
                                        </p:attrNameLst>
                                      </p:cBhvr>
                                      <p:tavLst>
                                        <p:tav tm="0">
                                          <p:val>
                                            <p:strVal val="#ppt_x"/>
                                          </p:val>
                                        </p:tav>
                                        <p:tav tm="100000">
                                          <p:val>
                                            <p:strVal val="#ppt_x"/>
                                          </p:val>
                                        </p:tav>
                                      </p:tavLst>
                                    </p:anim>
                                    <p:anim calcmode="lin" valueType="num">
                                      <p:cBhvr>
                                        <p:cTn id="8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8" grpId="0"/>
      <p:bldP spid="12" grpId="0"/>
      <p:bldP spid="2" grpId="0" animBg="1"/>
      <p:bldP spid="20" grpId="0"/>
      <p:bldP spid="2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49</Words>
  <Application>Microsoft Office PowerPoint</Application>
  <PresentationFormat>宽屏</PresentationFormat>
  <Paragraphs>6</Paragraphs>
  <Slides>1</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7" baseType="lpstr">
      <vt:lpstr>等线</vt:lpstr>
      <vt:lpstr>等线 Light</vt:lpstr>
      <vt:lpstr>方正正纤黑简体</vt:lpstr>
      <vt:lpstr>Arial</vt:lpstr>
      <vt:lpstr>Office 主题​​</vt:lpstr>
      <vt:lpstr>Equation</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75</cp:revision>
  <dcterms:created xsi:type="dcterms:W3CDTF">2019-04-28T01:58:43Z</dcterms:created>
  <dcterms:modified xsi:type="dcterms:W3CDTF">2019-06-03T13:45:32Z</dcterms:modified>
</cp:coreProperties>
</file>